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32" r:id="rId3"/>
    <p:sldMasterId id="2147483744" r:id="rId4"/>
    <p:sldMasterId id="2147483756" r:id="rId5"/>
    <p:sldMasterId id="2147483816" r:id="rId6"/>
    <p:sldMasterId id="2147483828" r:id="rId7"/>
    <p:sldMasterId id="2147483840" r:id="rId8"/>
    <p:sldMasterId id="2147483852" r:id="rId9"/>
  </p:sldMasterIdLst>
  <p:sldIdLst>
    <p:sldId id="256" r:id="rId10"/>
    <p:sldId id="257" r:id="rId11"/>
    <p:sldId id="258" r:id="rId12"/>
    <p:sldId id="259" r:id="rId13"/>
    <p:sldId id="260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3" r:id="rId22"/>
    <p:sldId id="272" r:id="rId23"/>
    <p:sldId id="275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BF73DA-C4CA-496C-BE9B-76A2B93AB821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D22F72-44CB-4360-83AC-2AC7B16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aforism.su/avtor/647.html" TargetMode="External"/><Relationship Id="rId1" Type="http://schemas.openxmlformats.org/officeDocument/2006/relationships/slideLayout" Target="../slideLayouts/slideLayout9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Cambria" pitchFamily="18" charset="0"/>
              </a:rPr>
              <a:t>Форми проведення заняття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>
                <a:latin typeface="Cambria" pitchFamily="18" charset="0"/>
              </a:rPr>
              <a:t>На допомогу керівникам гуртків</a:t>
            </a:r>
          </a:p>
          <a:p>
            <a:r>
              <a:rPr lang="uk-UA" i="1" dirty="0" smtClean="0">
                <a:latin typeface="Cambria" pitchFamily="18" charset="0"/>
              </a:rPr>
              <a:t> при підготовці до занять</a:t>
            </a: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58204" cy="18573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6000" b="1" dirty="0" smtClean="0">
                <a:latin typeface="+mn-lt"/>
              </a:rPr>
              <a:t> Заняття - вікторина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072494" cy="178595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лекція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305800" cy="114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свято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305800" cy="114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гра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305800" cy="1796218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Зустріч з цікавими </a:t>
            </a:r>
            <a:br>
              <a:rPr lang="uk-UA" sz="6000" b="1" dirty="0" smtClean="0">
                <a:latin typeface="+mn-lt"/>
              </a:rPr>
            </a:br>
            <a:r>
              <a:rPr lang="uk-UA" sz="6000" b="1" dirty="0" smtClean="0">
                <a:latin typeface="+mn-lt"/>
              </a:rPr>
              <a:t>    людьми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305800" cy="114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екскурсія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305800" cy="114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дискусія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30580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- рольова гра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305800" cy="114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в природі</a:t>
            </a:r>
            <a:endParaRPr lang="ru-RU" sz="6000" b="1" dirty="0">
              <a:latin typeface="+mn-lt"/>
            </a:endParaRPr>
          </a:p>
        </p:txBody>
      </p:sp>
      <p:pic>
        <p:nvPicPr>
          <p:cNvPr id="13314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05800" cy="5725308"/>
          </a:xfrm>
        </p:spPr>
        <p:txBody>
          <a:bodyPr>
            <a:noAutofit/>
          </a:bodyPr>
          <a:lstStyle/>
          <a:p>
            <a:pPr algn="l"/>
            <a:r>
              <a:rPr lang="uk-UA" sz="2800" b="1" dirty="0" smtClean="0"/>
              <a:t>                      Структура заняття:</a:t>
            </a:r>
            <a:br>
              <a:rPr lang="uk-UA" sz="2800" b="1" dirty="0" smtClean="0"/>
            </a:br>
            <a:r>
              <a:rPr lang="uk-UA" sz="2400" dirty="0" smtClean="0"/>
              <a:t>І</a:t>
            </a:r>
            <a:r>
              <a:rPr lang="uk-UA" sz="2400" b="1" i="1" u="sng" dirty="0" smtClean="0"/>
              <a:t>. Вступна частина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повідомлення теми та мети заняття, очікуваних результатів;</a:t>
            </a:r>
            <a:br>
              <a:rPr lang="uk-UA" sz="2400" dirty="0" smtClean="0"/>
            </a:br>
            <a:r>
              <a:rPr lang="uk-UA" sz="2400" dirty="0" smtClean="0"/>
              <a:t>- актуалізація опорних знань;</a:t>
            </a:r>
            <a:br>
              <a:rPr lang="uk-UA" sz="2400" dirty="0" smtClean="0"/>
            </a:br>
            <a:r>
              <a:rPr lang="uk-UA" sz="2400" dirty="0" smtClean="0"/>
              <a:t>- мотивація навчальної діяльності.</a:t>
            </a:r>
            <a:br>
              <a:rPr lang="uk-UA" sz="2400" dirty="0" smtClean="0"/>
            </a:br>
            <a:r>
              <a:rPr lang="uk-UA" sz="2400" b="1" i="1" u="sng" dirty="0" smtClean="0"/>
              <a:t>ІІ. Основна частина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висвітлення керівником матеріалу нової теми;</a:t>
            </a:r>
            <a:br>
              <a:rPr lang="uk-UA" sz="2400" dirty="0" smtClean="0"/>
            </a:br>
            <a:r>
              <a:rPr lang="uk-UA" sz="2400" dirty="0" smtClean="0"/>
              <a:t>- оволодіння новими теоретичними знаннями,знайомство з термінами;</a:t>
            </a:r>
            <a:br>
              <a:rPr lang="uk-UA" sz="2400" dirty="0" smtClean="0"/>
            </a:br>
            <a:r>
              <a:rPr lang="uk-UA" sz="2400" dirty="0" smtClean="0"/>
              <a:t>- практична робота;</a:t>
            </a:r>
            <a:br>
              <a:rPr lang="uk-UA" sz="2400" dirty="0" smtClean="0"/>
            </a:br>
            <a:r>
              <a:rPr lang="uk-UA" sz="2400" dirty="0" smtClean="0"/>
              <a:t>- підведення гуртківців  до узагальнення, висновків.</a:t>
            </a:r>
            <a:br>
              <a:rPr lang="uk-UA" sz="2400" dirty="0" smtClean="0"/>
            </a:br>
            <a:r>
              <a:rPr lang="uk-UA" sz="2400" b="1" i="1" u="sng" dirty="0" smtClean="0"/>
              <a:t>ІІІ. Заключна частина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загальний підсумок заняття;</a:t>
            </a:r>
            <a:br>
              <a:rPr lang="uk-UA" sz="2400" dirty="0" smtClean="0"/>
            </a:br>
            <a:r>
              <a:rPr lang="uk-UA" sz="2400" dirty="0" smtClean="0"/>
              <a:t>- повідомлення завдань на наступне заняття;</a:t>
            </a:r>
            <a:br>
              <a:rPr lang="uk-UA" sz="2400" dirty="0" smtClean="0"/>
            </a:br>
            <a:r>
              <a:rPr lang="uk-UA" sz="2400" dirty="0" smtClean="0"/>
              <a:t>- рекомендована література.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3029322" cy="278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305800" cy="61653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</a:t>
            </a: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Діяльність педагога можна порівняти з    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   працею садівника.   Адже садівник, щоб  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виростити гарну квітку, вчасно поливає і 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                          підживлює її.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   Так і обов’язок учителя, вихователя –  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створити всі умови для всебічного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         розвитку  дитини,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    розкриття її таланту, </a:t>
            </a:r>
            <a:b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</a:br>
            <a:r>
              <a:rPr lang="uk-UA" sz="3600" i="1" dirty="0" smtClean="0">
                <a:solidFill>
                  <a:srgbClr val="7030A0"/>
                </a:solidFill>
                <a:latin typeface="Cambria" pitchFamily="18" charset="0"/>
              </a:rPr>
              <a:t>     здібностей та обдарувань.</a:t>
            </a:r>
            <a:r>
              <a:rPr lang="ru-RU" i="1" dirty="0" smtClean="0">
                <a:latin typeface="Cambria" pitchFamily="18" charset="0"/>
              </a:rPr>
              <a:t/>
            </a:r>
            <a:br>
              <a:rPr lang="ru-RU" i="1" dirty="0" smtClean="0">
                <a:latin typeface="Cambria" pitchFamily="18" charset="0"/>
              </a:rPr>
            </a:b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429684" cy="300039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Cambria" pitchFamily="18" charset="0"/>
              </a:rPr>
              <a:t>         Дети должны жить в мире красоты,  игры,  сказки,  музыки, рисунка, фантазии, творчества.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</a:t>
            </a:r>
            <a:br>
              <a:rPr lang="ru-RU" dirty="0" smtClean="0"/>
            </a:br>
            <a:r>
              <a:rPr lang="ru-RU" dirty="0" smtClean="0"/>
              <a:t>                      </a:t>
            </a:r>
            <a:r>
              <a:rPr lang="ru-RU" b="0" dirty="0" smtClean="0">
                <a:effectLst/>
                <a:hlinkClick r:id="rId2"/>
              </a:rPr>
              <a:t>Сухомлинский В. 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8482" name="Picture 2" descr="http://deto4ka.com/uploads/posts/2011-06/1308549490_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18692">
            <a:off x="417838" y="3352920"/>
            <a:ext cx="3225387" cy="31434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44" y="3284984"/>
            <a:ext cx="342611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427168" cy="3589008"/>
          </a:xfrm>
        </p:spPr>
        <p:txBody>
          <a:bodyPr>
            <a:normAutofit/>
          </a:bodyPr>
          <a:lstStyle/>
          <a:p>
            <a:pPr algn="r"/>
            <a:r>
              <a:rPr lang="uk-UA" sz="3200" dirty="0" smtClean="0">
                <a:latin typeface="Cambria" pitchFamily="18" charset="0"/>
              </a:rPr>
              <a:t>              В  залежності  від поставлених  завдань, </a:t>
            </a:r>
            <a:br>
              <a:rPr lang="uk-UA" sz="3200" dirty="0" smtClean="0">
                <a:latin typeface="Cambria" pitchFamily="18" charset="0"/>
              </a:rPr>
            </a:br>
            <a:r>
              <a:rPr lang="uk-UA" sz="3200" dirty="0" smtClean="0">
                <a:latin typeface="Cambria" pitchFamily="18" charset="0"/>
              </a:rPr>
              <a:t>керівник  гуртка  на  заняттях використовує  різноманітні методи  навчання, частіше всього  поєднуючи  їх.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03232" cy="3757032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>
                <a:latin typeface="Cambria" pitchFamily="18" charset="0"/>
              </a:rPr>
              <a:t>	Метод навчання </a:t>
            </a:r>
            <a:r>
              <a:rPr lang="uk-UA" sz="2800" dirty="0" smtClean="0">
                <a:latin typeface="Cambria" pitchFamily="18" charset="0"/>
              </a:rPr>
              <a:t>— взаємопов'язана діяльність педагога та учнів, спрямована на засвоєння дітьми системи знань, набуття умінь і навичок, їх виховання і загальний розвиток. </a:t>
            </a:r>
            <a:br>
              <a:rPr lang="uk-UA" sz="2800" dirty="0" smtClean="0">
                <a:latin typeface="Cambria" pitchFamily="18" charset="0"/>
              </a:rPr>
            </a:br>
            <a:r>
              <a:rPr lang="uk-UA" sz="2800" dirty="0" smtClean="0">
                <a:latin typeface="Cambria" pitchFamily="18" charset="0"/>
              </a:rPr>
              <a:t>	У вузькому значенні метод навчання є способом керівництва пізнавальною діяльністю учнів, що має виконувати три функції: навчальну, виховну і розвиваючу. </a:t>
            </a:r>
            <a:endParaRPr lang="ru-RU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</a:t>
            </a:r>
            <a:r>
              <a:rPr lang="uk-UA" sz="4000" b="1" dirty="0" smtClean="0">
                <a:latin typeface="Cambria" pitchFamily="18" charset="0"/>
              </a:rPr>
              <a:t>Форма організації навчання  </a:t>
            </a:r>
            <a:r>
              <a:rPr lang="uk-UA" sz="4000" dirty="0" smtClean="0">
                <a:latin typeface="Cambria" pitchFamily="18" charset="0"/>
              </a:rPr>
              <a:t>– це  зовнішній  вияв  узгодженої діяльності  педагога  та  учнів, яка  здійснюється  в </a:t>
            </a:r>
            <a:r>
              <a:rPr lang="ru-RU" sz="4000" dirty="0" smtClean="0">
                <a:latin typeface="Cambria" pitchFamily="18" charset="0"/>
              </a:rPr>
              <a:t/>
            </a:r>
            <a:br>
              <a:rPr lang="ru-RU" sz="4000" dirty="0" smtClean="0">
                <a:latin typeface="Cambria" pitchFamily="18" charset="0"/>
              </a:rPr>
            </a:br>
            <a:r>
              <a:rPr lang="uk-UA" sz="4000" dirty="0" smtClean="0">
                <a:latin typeface="Cambria" pitchFamily="18" charset="0"/>
              </a:rPr>
              <a:t>певному  порядку  і  режимі. </a:t>
            </a:r>
            <a:endParaRPr lang="ru-RU" sz="4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500990" cy="428626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>
                <a:latin typeface="Cambria" pitchFamily="18" charset="0"/>
              </a:rPr>
              <a:t>	Кожна із форм навчання має свою структуру, яка відображає впорядкованість усіх її елементів, ознак. </a:t>
            </a:r>
            <a:br>
              <a:rPr lang="ru-RU" sz="3600" dirty="0" smtClean="0">
                <a:latin typeface="Cambria" pitchFamily="18" charset="0"/>
              </a:rPr>
            </a:br>
            <a:r>
              <a:rPr lang="ru-RU" sz="3600" dirty="0" smtClean="0">
                <a:latin typeface="Cambria" pitchFamily="18" charset="0"/>
              </a:rPr>
              <a:t>	Доцільність застосування певної форми визначається конкретною дидактичною метою, змістом і методами навчальної роботи.</a:t>
            </a:r>
            <a:endParaRPr lang="ru-RU" sz="3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686800" cy="194023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6000" b="1" dirty="0" smtClean="0">
                <a:latin typeface="+mn-lt"/>
              </a:rPr>
              <a:t>Заняття – заочна     </a:t>
            </a:r>
            <a:br>
              <a:rPr lang="uk-UA" sz="6000" b="1" dirty="0" smtClean="0">
                <a:latin typeface="+mn-lt"/>
              </a:rPr>
            </a:br>
            <a:r>
              <a:rPr lang="uk-UA" sz="6000" b="1" dirty="0" smtClean="0">
                <a:latin typeface="+mn-lt"/>
              </a:rPr>
              <a:t>  подорож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500306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258204" cy="17259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6000" b="1" dirty="0" smtClean="0">
                <a:latin typeface="+mn-lt"/>
              </a:rPr>
              <a:t>  Заняття - змагання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001056" cy="15830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6000" b="1" dirty="0" smtClean="0">
                <a:latin typeface="+mn-lt"/>
              </a:rPr>
              <a:t>Заняття - концерт</a:t>
            </a:r>
            <a:endParaRPr lang="ru-RU" sz="6000" b="1" dirty="0">
              <a:latin typeface="+mn-lt"/>
            </a:endParaRPr>
          </a:p>
        </p:txBody>
      </p:sp>
      <p:pic>
        <p:nvPicPr>
          <p:cNvPr id="3" name="Picture 2" descr="http://tech-repair.ru/wp-content/uploads/2011/06/book-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643182"/>
            <a:ext cx="4714908" cy="3857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5437</TotalTime>
  <Words>92</Words>
  <Application>Microsoft Office PowerPoint</Application>
  <PresentationFormat>Экран (4:3)</PresentationFormat>
  <Paragraphs>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1_Поток</vt:lpstr>
      <vt:lpstr>Открытая</vt:lpstr>
      <vt:lpstr>1_Эркер</vt:lpstr>
      <vt:lpstr>Изящная</vt:lpstr>
      <vt:lpstr>Трек</vt:lpstr>
      <vt:lpstr>Техническая</vt:lpstr>
      <vt:lpstr>Поток</vt:lpstr>
      <vt:lpstr>1_Апекс</vt:lpstr>
      <vt:lpstr>Яркая</vt:lpstr>
      <vt:lpstr>Форми проведення заняття</vt:lpstr>
      <vt:lpstr>                 Діяльність педагога можна порівняти з              працею садівника.   Адже садівник, щоб        виростити гарну квітку, вчасно поливає і                                  підживлює її.          Так і обов’язок учителя, вихователя –       створити всі умови для всебічного               розвитку  дитини,           розкриття її таланту,       здібностей та обдарувань. </vt:lpstr>
      <vt:lpstr>              В  залежності  від поставлених  завдань,  керівник  гуртка  на  заняттях використовує  різноманітні методи  навчання, частіше всього  поєднуючи  їх. </vt:lpstr>
      <vt:lpstr> Метод навчання — взаємопов'язана діяльність педагога та учнів, спрямована на засвоєння дітьми системи знань, набуття умінь і навичок, їх виховання і загальний розвиток.   У вузькому значенні метод навчання є способом керівництва пізнавальною діяльністю учнів, що має виконувати три функції: навчальну, виховну і розвиваючу. </vt:lpstr>
      <vt:lpstr>            Форма організації навчання  – це  зовнішній  вияв  узгодженої діяльності  педагога  та  учнів, яка  здійснюється  в  певному  порядку  і  режимі. </vt:lpstr>
      <vt:lpstr> Кожна із форм навчання має свою структуру, яка відображає впорядкованість усіх її елементів, ознак.   Доцільність застосування певної форми визначається конкретною дидактичною метою, змістом і методами навчальної роботи.</vt:lpstr>
      <vt:lpstr> Заняття – заочна        подорож</vt:lpstr>
      <vt:lpstr>  Заняття - змагання</vt:lpstr>
      <vt:lpstr>Заняття - концерт</vt:lpstr>
      <vt:lpstr> Заняття - вікторина</vt:lpstr>
      <vt:lpstr> Заняття - лекція</vt:lpstr>
      <vt:lpstr> Заняття - свято</vt:lpstr>
      <vt:lpstr> Заняття - гра</vt:lpstr>
      <vt:lpstr> Зустріч з цікавими      людьми</vt:lpstr>
      <vt:lpstr> Заняття - екскурсія</vt:lpstr>
      <vt:lpstr> Заняття - дискусія</vt:lpstr>
      <vt:lpstr> Заняття - рольова гра</vt:lpstr>
      <vt:lpstr> Заняття в природі</vt:lpstr>
      <vt:lpstr>                      Структура заняття: І. Вступна частина - повідомлення теми та мети заняття, очікуваних результатів; - актуалізація опорних знань; - мотивація навчальної діяльності. ІІ. Основна частина - висвітлення керівником матеріалу нової теми; - оволодіння новими теоретичними знаннями,знайомство з термінами; - практична робота; - підведення гуртківців  до узагальнення, висновків. ІІІ. Заключна частина - загальний підсумок заняття; - повідомлення завдань на наступне заняття; - рекомендована література.</vt:lpstr>
      <vt:lpstr>         Дети должны жить в мире красоты,  игры,  сказки,  музыки, рисунка, фантазии, творчества.                                            Сухомлинский В. А.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 проведення заняття</dc:title>
  <dc:creator>User</dc:creator>
  <cp:lastModifiedBy>User</cp:lastModifiedBy>
  <cp:revision>217</cp:revision>
  <dcterms:created xsi:type="dcterms:W3CDTF">2012-08-30T12:48:40Z</dcterms:created>
  <dcterms:modified xsi:type="dcterms:W3CDTF">2012-10-26T01:21:24Z</dcterms:modified>
</cp:coreProperties>
</file>