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EAF34F-275E-470C-A64E-DF0DA0CE585E}" type="datetimeFigureOut">
              <a:rPr lang="ru-RU" smtClean="0"/>
              <a:t>03.10.2012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F5474F-2A94-48DD-AF97-FCE616D0EC8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“КОНСТРУКТОР  ЗАНЯТЬ”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i="1" dirty="0" smtClean="0">
                <a:latin typeface="Cambria" pitchFamily="18" charset="0"/>
              </a:rPr>
              <a:t>Методична програма</a:t>
            </a:r>
            <a:endParaRPr lang="ru-RU" sz="40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Кінець заняття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Керівник може сам поставити крапку в занятті своєю авторитетною оцінкою в цілому, оцінити роботи окремих учнів, а може віддати оцінку виконаної роботи на розсуд учнів (педагогічний прийом „Точка зору"). Залежно від конкретної педагогічної ситуації можна застосовувати і „ідеальну оцінку", і жартівливе „розширення поля оцінок".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Наведені форми роботи і педагогічні прийоми лише орієнтир для </a:t>
            </a:r>
            <a:r>
              <a:rPr lang="ru-RU" dirty="0" smtClean="0"/>
              <a:t> </a:t>
            </a:r>
            <a:r>
              <a:rPr lang="ru-RU" dirty="0" smtClean="0"/>
              <a:t>керівника. В педагогічному досвіді кожного педагога знайдеться цікавий прийом, оригінальна форма проведення окремого розділу занять, всього заняття в цілому.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Педагогічні прийоми, форми роботи це лише цеглинки великої споруди педагогічного досвіду, який будується все життя і тільки від педагога залежить, що будувати: казковий палац чи благеньку хатинку.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„Лови помилку"</a:t>
            </a:r>
          </a:p>
          <a:p>
            <a:r>
              <a:rPr lang="ru-RU" dirty="0" smtClean="0"/>
              <a:t>„Відстрочена відгадка"</a:t>
            </a:r>
          </a:p>
          <a:p>
            <a:r>
              <a:rPr lang="ru-RU" dirty="0" smtClean="0"/>
              <a:t>„Фантастичне припущення"</a:t>
            </a:r>
          </a:p>
          <a:p>
            <a:r>
              <a:rPr lang="ru-RU" dirty="0" smtClean="0"/>
              <a:t>„Щедра оцінка"</a:t>
            </a:r>
          </a:p>
          <a:p>
            <a:r>
              <a:rPr lang="ru-RU" dirty="0" smtClean="0"/>
              <a:t>„Дитяче журі"</a:t>
            </a:r>
          </a:p>
          <a:p>
            <a:r>
              <a:rPr lang="ru-RU" dirty="0" smtClean="0"/>
              <a:t>„Здивуй"</a:t>
            </a:r>
          </a:p>
          <a:p>
            <a:r>
              <a:rPr lang="ru-RU" dirty="0" smtClean="0"/>
              <a:t>„Ідеальна оцінка"</a:t>
            </a:r>
          </a:p>
          <a:p>
            <a:r>
              <a:rPr lang="ru-RU" dirty="0" smtClean="0"/>
              <a:t>„Райтінг"</a:t>
            </a:r>
          </a:p>
          <a:p>
            <a:r>
              <a:rPr lang="ru-RU" dirty="0" smtClean="0"/>
              <a:t>„Приваблива мета"</a:t>
            </a:r>
          </a:p>
          <a:p>
            <a:r>
              <a:rPr lang="ru-RU" dirty="0" smtClean="0"/>
              <a:t>„Навчи іншого"</a:t>
            </a:r>
          </a:p>
          <a:p>
            <a:r>
              <a:rPr lang="ru-RU" dirty="0" smtClean="0"/>
              <a:t>„Хто краще" - змагання</a:t>
            </a:r>
          </a:p>
          <a:p>
            <a:r>
              <a:rPr lang="ru-RU" dirty="0" smtClean="0"/>
              <a:t>„Роби, як я"</a:t>
            </a:r>
          </a:p>
          <a:p>
            <a:r>
              <a:rPr lang="ru-RU" dirty="0" smtClean="0"/>
              <a:t>„Розширення поля оцінок"</a:t>
            </a:r>
          </a:p>
          <a:p>
            <a:r>
              <a:rPr lang="ru-RU" dirty="0" smtClean="0"/>
              <a:t>„Кредит довіри"</a:t>
            </a:r>
          </a:p>
          <a:p>
            <a:r>
              <a:rPr lang="ru-RU" dirty="0" smtClean="0"/>
              <a:t>„Точка зору".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основу методичної програми „Конструктор занять" покладено універсальну методику Анатолія Гіна „Конструктор уроку", адаптовану до умов позашкільного навчального закладу.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Основний принцип вищеназваної програми „від частки - до цілого".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 </a:t>
            </a:r>
            <a:r>
              <a:rPr lang="ru-RU" dirty="0" smtClean="0"/>
              <a:t>розробці методичної програми </a:t>
            </a:r>
            <a:r>
              <a:rPr lang="ru-RU" dirty="0" smtClean="0"/>
              <a:t> </a:t>
            </a:r>
            <a:r>
              <a:rPr lang="ru-RU" dirty="0" smtClean="0"/>
              <a:t>було орієнтовно визначено шість базових розділів </a:t>
            </a:r>
            <a:r>
              <a:rPr lang="ru-RU" dirty="0" smtClean="0"/>
              <a:t> </a:t>
            </a:r>
            <a:r>
              <a:rPr lang="ru-RU" dirty="0" smtClean="0"/>
              <a:t>гурткового заняття.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Кожен </a:t>
            </a:r>
            <a:r>
              <a:rPr lang="ru-RU" dirty="0" smtClean="0"/>
              <a:t>із </a:t>
            </a:r>
            <a:r>
              <a:rPr lang="ru-RU" dirty="0" smtClean="0"/>
              <a:t>запропонованих розділів може бути проведений у різних формах, з застосуванням різноманітних педагогічних прийомів.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Початок занять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При проведенні цього розділу пропонуються такі форми: взаємоопитування в формі кросворду; розминка в формі </a:t>
            </a:r>
            <a:r>
              <a:rPr lang="ru-RU" dirty="0" smtClean="0"/>
              <a:t>«Пантомімічного лото»  тощо.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Пояснення нового матеріалу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Це найбільш відповідальний розділ заняття. </a:t>
            </a:r>
            <a:r>
              <a:rPr lang="ru-RU" dirty="0" smtClean="0"/>
              <a:t>Якщо </a:t>
            </a:r>
            <a:r>
              <a:rPr lang="ru-RU" dirty="0" smtClean="0"/>
              <a:t>новий матеріал зацікавить учнів, </a:t>
            </a:r>
            <a:r>
              <a:rPr lang="ru-RU" dirty="0" smtClean="0"/>
              <a:t>то </a:t>
            </a:r>
            <a:r>
              <a:rPr lang="ru-RU" dirty="0" smtClean="0"/>
              <a:t>і вивчення його буде успішним. Позитивний настрій у вивченні нового матеріалу може надати і ілюстративний матеріал (творча художня робота, відеозапис, уривок з твору), і екскурсія, і відвідання концерту, і ситуаційна гра.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u="sng" dirty="0" smtClean="0"/>
              <a:t>Закріплення, тренування, відпрацювання </a:t>
            </a:r>
            <a:r>
              <a:rPr lang="ru-RU" sz="2400" b="1" u="sng" dirty="0" smtClean="0"/>
              <a:t>вмінь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Для непосидючих, жвавих і нетерплячих дітей це найскладніший етап занять. Зробити ці тренувальні вправи, нескінченні репетиції, повторення і закріплення матеріалу не набридливими, а дійсно ефективними найбільш серйозне випробування для педагога. Навіть захоплені новою темою, новою роботою учні можуть стомитися, якщо цей розділ заняття затягнеться і перетвориться в нудний обов'язок. Тут від керівника необхідний весь арсенал педагогічних прийомів і вже згадані „Приваблива мета" „Роби, як я", і „Змагання", і бліц-конкурс на краще виконання вправи, руху, елементу роботи.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Повторення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Вже вивчений, відпрацьований матеріал перестає цікавити дитину, коли повторення його буде механічним. Тому при повторенні матеріалу слід обирати форми роботи, привабливі для дитини, наприклад, заняття-концерт, заняття-конкурс; прийом „Дитяче журі" - це надає повторенню нового змісту. Пожвавить процес повторення і </a:t>
            </a:r>
            <a:r>
              <a:rPr lang="ru-RU" dirty="0" smtClean="0"/>
              <a:t>прийоми  </a:t>
            </a:r>
            <a:r>
              <a:rPr lang="ru-RU" dirty="0" smtClean="0"/>
              <a:t>„Лови помилку", </a:t>
            </a:r>
            <a:r>
              <a:rPr lang="ru-RU" dirty="0" smtClean="0"/>
              <a:t> </a:t>
            </a:r>
            <a:r>
              <a:rPr lang="ru-RU" dirty="0" smtClean="0"/>
              <a:t>„Розширення поля </a:t>
            </a:r>
            <a:r>
              <a:rPr lang="ru-RU" dirty="0" smtClean="0"/>
              <a:t>оцінок» , „</a:t>
            </a:r>
            <a:r>
              <a:rPr lang="ru-RU" dirty="0" smtClean="0"/>
              <a:t>ідеальна </a:t>
            </a:r>
            <a:r>
              <a:rPr lang="ru-RU" dirty="0" smtClean="0"/>
              <a:t>оцінка« та інші.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Розділ 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Домашнє завдання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Повністю віддається на розсуд керівника і </a:t>
            </a:r>
            <a:r>
              <a:rPr lang="ru-RU" dirty="0" smtClean="0"/>
              <a:t> залежить </a:t>
            </a:r>
            <a:r>
              <a:rPr lang="ru-RU" dirty="0" smtClean="0"/>
              <a:t>від того, яке завдання він виконує, ступінь захоплення учня завданням, його обсяг і складність, та інших суто індивідуальних чинників.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642</TotalTime>
  <Words>553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Аспект</vt:lpstr>
      <vt:lpstr>Солнцестояние</vt:lpstr>
      <vt:lpstr>“КОНСТРУКТОР  ЗАНЯТЬ”</vt:lpstr>
      <vt:lpstr>Слайд 2</vt:lpstr>
      <vt:lpstr>Слайд 3</vt:lpstr>
      <vt:lpstr>Слайд 4</vt:lpstr>
      <vt:lpstr>Розділ 1.</vt:lpstr>
      <vt:lpstr>Розділ 2.</vt:lpstr>
      <vt:lpstr>Розділ 3.</vt:lpstr>
      <vt:lpstr>Розділ 4.</vt:lpstr>
      <vt:lpstr>Розділ 5.</vt:lpstr>
      <vt:lpstr>Розділ 6.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“КОНСТРУКТОР  ЗАНЯТЬ”</dc:title>
  <dc:creator>User</dc:creator>
  <cp:lastModifiedBy>User</cp:lastModifiedBy>
  <cp:revision>27</cp:revision>
  <dcterms:created xsi:type="dcterms:W3CDTF">2012-10-03T18:32:15Z</dcterms:created>
  <dcterms:modified xsi:type="dcterms:W3CDTF">2012-10-04T05:15:10Z</dcterms:modified>
</cp:coreProperties>
</file>