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1794934"/>
            <a:ext cx="5723468" cy="2498161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0070C0"/>
                </a:solidFill>
              </a:rPr>
              <a:t>Створення умов для реалізації у навчальному закладі права громадян на отримання дошкільної та базової загальної середньої освіти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7200" y="4509120"/>
            <a:ext cx="5712179" cy="751502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Навчально-виховний комплекс «Преображенська ЗОШ І-ІІ ступенів – ДНЗ»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330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128792" cy="1202485"/>
          </a:xfrm>
        </p:spPr>
        <p:txBody>
          <a:bodyPr>
            <a:normAutofit fontScale="90000"/>
          </a:bodyPr>
          <a:lstStyle/>
          <a:p>
            <a:r>
              <a:rPr lang="uk-UA" sz="2800" dirty="0" smtClean="0">
                <a:solidFill>
                  <a:srgbClr val="0070C0"/>
                </a:solidFill>
              </a:rPr>
              <a:t>Наповнюваність НВК </a:t>
            </a:r>
            <a:br>
              <a:rPr lang="uk-UA" sz="2800" dirty="0" smtClean="0">
                <a:solidFill>
                  <a:srgbClr val="0070C0"/>
                </a:solidFill>
              </a:rPr>
            </a:br>
            <a:r>
              <a:rPr lang="uk-UA" sz="2800" dirty="0" smtClean="0">
                <a:solidFill>
                  <a:srgbClr val="0070C0"/>
                </a:solidFill>
              </a:rPr>
              <a:t>«Преображенська ЗОШ І-ІІ ступенів – ДНЗ»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841895"/>
              </p:ext>
            </p:extLst>
          </p:nvPr>
        </p:nvGraphicFramePr>
        <p:xfrm>
          <a:off x="1463675" y="2119313"/>
          <a:ext cx="6196014" cy="3268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446"/>
                <a:gridCol w="688446"/>
                <a:gridCol w="688446"/>
                <a:gridCol w="688446"/>
                <a:gridCol w="688446"/>
                <a:gridCol w="688446"/>
                <a:gridCol w="688446"/>
                <a:gridCol w="688446"/>
                <a:gridCol w="688446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Навчальний рік</a:t>
                      </a:r>
                      <a:endParaRPr lang="ru-RU" dirty="0"/>
                    </a:p>
                  </a:txBody>
                  <a:tcPr vert="vert270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Середня</a:t>
                      </a:r>
                      <a:r>
                        <a:rPr lang="uk-UA" baseline="0" dirty="0" smtClean="0"/>
                        <a:t> наповнюваність класів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1-4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5-9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Індивід. навчання</a:t>
                      </a:r>
                      <a:endParaRPr lang="ru-RU" dirty="0"/>
                    </a:p>
                  </a:txBody>
                  <a:tcPr vert="vert27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Загалом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40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учнів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класів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учнів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класів</a:t>
                      </a:r>
                      <a:endParaRPr lang="ru-RU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учнів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класів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ru-RU" dirty="0"/>
                    </a:p>
                  </a:txBody>
                  <a:tcPr vert="vert270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2015-2016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48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22</a:t>
                      </a:r>
                      <a:endParaRPr lang="ru-RU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2014-2015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46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22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2013-2014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44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22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558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Вартість утримання 1 учня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510175"/>
              </p:ext>
            </p:extLst>
          </p:nvPr>
        </p:nvGraphicFramePr>
        <p:xfrm>
          <a:off x="1463675" y="2119313"/>
          <a:ext cx="6196016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004"/>
                <a:gridCol w="1549004"/>
                <a:gridCol w="1549004"/>
                <a:gridCol w="15490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Рік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Вартість утримання          1 учня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Видатки НВК на рік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Середня вартість утримання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17495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11519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1102232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21086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10290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941865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22402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10749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1002003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341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70C0"/>
                </a:solidFill>
              </a:rPr>
              <a:t>Середній бал документа </a:t>
            </a:r>
            <a:br>
              <a:rPr lang="uk-UA" dirty="0" smtClean="0">
                <a:solidFill>
                  <a:srgbClr val="0070C0"/>
                </a:solidFill>
              </a:rPr>
            </a:br>
            <a:r>
              <a:rPr lang="uk-UA" dirty="0" smtClean="0">
                <a:solidFill>
                  <a:srgbClr val="0070C0"/>
                </a:solidFill>
              </a:rPr>
              <a:t>про БЗСО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586019"/>
              </p:ext>
            </p:extLst>
          </p:nvPr>
        </p:nvGraphicFramePr>
        <p:xfrm>
          <a:off x="1463675" y="2119313"/>
          <a:ext cx="6196014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007"/>
                <a:gridCol w="30980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/>
                        <a:t>Навчальний рік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/>
                        <a:t>Середній бал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/>
                        <a:t>2014-2015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/>
                        <a:t>9,7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/>
                        <a:t>2013-2014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/>
                        <a:t>6,5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/>
                        <a:t>2012-2013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/>
                        <a:t>7,9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429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2467402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0070C0"/>
                </a:solidFill>
              </a:rPr>
              <a:t>Преображенський НВК </a:t>
            </a:r>
            <a:br>
              <a:rPr lang="uk-UA" sz="3200" dirty="0" smtClean="0">
                <a:solidFill>
                  <a:srgbClr val="0070C0"/>
                </a:solidFill>
              </a:rPr>
            </a:br>
            <a:r>
              <a:rPr lang="uk-UA" sz="3200" dirty="0" smtClean="0">
                <a:solidFill>
                  <a:srgbClr val="0070C0"/>
                </a:solidFill>
              </a:rPr>
              <a:t>у загальному рейтингу участі шкіл </a:t>
            </a:r>
            <a:br>
              <a:rPr lang="uk-UA" sz="3200" dirty="0" smtClean="0">
                <a:solidFill>
                  <a:srgbClr val="0070C0"/>
                </a:solidFill>
              </a:rPr>
            </a:br>
            <a:r>
              <a:rPr lang="uk-UA" sz="3200" dirty="0" smtClean="0">
                <a:solidFill>
                  <a:srgbClr val="0070C0"/>
                </a:solidFill>
              </a:rPr>
              <a:t>у ІІ етапі Всеукраїнських учнівських олімпіад з базових дисциплін</a:t>
            </a:r>
            <a:endParaRPr lang="ru-RU" sz="3200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185503"/>
              </p:ext>
            </p:extLst>
          </p:nvPr>
        </p:nvGraphicFramePr>
        <p:xfrm>
          <a:off x="1463675" y="3500438"/>
          <a:ext cx="619601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007"/>
                <a:gridCol w="30980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Навчальний рік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Місце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2014-2015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2013-2014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2012-2013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828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0070C0"/>
                </a:solidFill>
              </a:rPr>
              <a:t>Рейтинг участі закладу в обласних та районних конкурсах виховного напрямку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063430"/>
              </p:ext>
            </p:extLst>
          </p:nvPr>
        </p:nvGraphicFramePr>
        <p:xfrm>
          <a:off x="1463675" y="2119313"/>
          <a:ext cx="6196014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007"/>
                <a:gridCol w="30980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/>
                        <a:t>Навчальний рік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/>
                        <a:t>Місце 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/>
                        <a:t>2014-2015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/>
                        <a:t>13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/>
                        <a:t>2013-2014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/>
                        <a:t>17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/>
                        <a:t>2012-2013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/>
                        <a:t>21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900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0070C0"/>
                </a:solidFill>
              </a:rPr>
              <a:t>Використання бюджетних коштів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407658"/>
              </p:ext>
            </p:extLst>
          </p:nvPr>
        </p:nvGraphicFramePr>
        <p:xfrm>
          <a:off x="1043607" y="1484787"/>
          <a:ext cx="7128792" cy="4405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5"/>
                <a:gridCol w="1296144"/>
                <a:gridCol w="1224136"/>
                <a:gridCol w="1152127"/>
              </a:tblGrid>
              <a:tr h="407292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</a:tr>
              <a:tr h="425851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Заробітна плата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618477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587652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648507</a:t>
                      </a:r>
                      <a:endParaRPr lang="ru-RU" dirty="0"/>
                    </a:p>
                  </a:txBody>
                  <a:tcPr/>
                </a:tc>
              </a:tr>
              <a:tr h="416573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Нарахування на з/п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224507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213317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235328</a:t>
                      </a:r>
                      <a:endParaRPr lang="ru-RU" dirty="0"/>
                    </a:p>
                  </a:txBody>
                  <a:tcPr/>
                </a:tc>
              </a:tr>
              <a:tr h="41105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Придбання матеріалів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5411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1843</a:t>
                      </a:r>
                      <a:endParaRPr lang="ru-RU" dirty="0"/>
                    </a:p>
                  </a:txBody>
                  <a:tcPr/>
                </a:tc>
              </a:tr>
              <a:tr h="416573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Придбання продуктів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15243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13210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29273</a:t>
                      </a:r>
                      <a:endParaRPr lang="ru-RU" dirty="0"/>
                    </a:p>
                  </a:txBody>
                  <a:tcPr/>
                </a:tc>
              </a:tr>
              <a:tr h="407292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Оплата послуг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5383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6591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6533</a:t>
                      </a:r>
                      <a:endParaRPr lang="ru-RU" dirty="0"/>
                    </a:p>
                  </a:txBody>
                  <a:tcPr/>
                </a:tc>
              </a:tr>
              <a:tr h="42585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Оплата електроенергії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12660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15913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16310</a:t>
                      </a:r>
                      <a:endParaRPr lang="ru-RU" dirty="0"/>
                    </a:p>
                  </a:txBody>
                  <a:tcPr/>
                </a:tc>
              </a:tr>
              <a:tr h="416573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Оплата</a:t>
                      </a:r>
                      <a:r>
                        <a:rPr lang="uk-UA" baseline="0" dirty="0" smtClean="0"/>
                        <a:t> інших енергоносіїв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112193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103553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163015</a:t>
                      </a:r>
                      <a:endParaRPr lang="ru-RU" dirty="0"/>
                    </a:p>
                  </a:txBody>
                  <a:tcPr/>
                </a:tc>
              </a:tr>
              <a:tr h="352659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Інші видатки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3419</a:t>
                      </a:r>
                      <a:endParaRPr lang="ru-RU" dirty="0"/>
                    </a:p>
                  </a:txBody>
                  <a:tcPr/>
                </a:tc>
              </a:tr>
              <a:tr h="71276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Придбання обладнання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7123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18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0070C0"/>
                </a:solidFill>
              </a:rPr>
              <a:t>Аналіз виконання натуральних </a:t>
            </a:r>
            <a:br>
              <a:rPr lang="uk-UA" sz="2800" dirty="0" smtClean="0">
                <a:solidFill>
                  <a:srgbClr val="0070C0"/>
                </a:solidFill>
              </a:rPr>
            </a:br>
            <a:r>
              <a:rPr lang="uk-UA" sz="2800" dirty="0" smtClean="0">
                <a:solidFill>
                  <a:srgbClr val="0070C0"/>
                </a:solidFill>
              </a:rPr>
              <a:t>норм харчування (у відсотках)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113973"/>
              </p:ext>
            </p:extLst>
          </p:nvPr>
        </p:nvGraphicFramePr>
        <p:xfrm>
          <a:off x="1463675" y="2119313"/>
          <a:ext cx="6196014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338"/>
                <a:gridCol w="2065338"/>
                <a:gridCol w="20653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/>
                        <a:t>Рік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/>
                        <a:t>1-4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/>
                        <a:t>ДНЗ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/>
                        <a:t>2013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/>
                        <a:t>60,3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/>
                        <a:t>89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/>
                        <a:t>2014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/>
                        <a:t>75,3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/>
                        <a:t>57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/>
                        <a:t>2015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/>
                        <a:t>74,1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/>
                        <a:t>87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8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46</TotalTime>
  <Words>213</Words>
  <Application>Microsoft Office PowerPoint</Application>
  <PresentationFormat>Экран (4:3)</PresentationFormat>
  <Paragraphs>140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Кнопка</vt:lpstr>
      <vt:lpstr>Створення умов для реалізації у навчальному закладі права громадян на отримання дошкільної та базової загальної середньої освіти</vt:lpstr>
      <vt:lpstr>Наповнюваність НВК  «Преображенська ЗОШ І-ІІ ступенів – ДНЗ»</vt:lpstr>
      <vt:lpstr>Вартість утримання 1 учня</vt:lpstr>
      <vt:lpstr>Середній бал документа  про БЗСО</vt:lpstr>
      <vt:lpstr>Преображенський НВК  у загальному рейтингу участі шкіл  у ІІ етапі Всеукраїнських учнівських олімпіад з базових дисциплін</vt:lpstr>
      <vt:lpstr>Рейтинг участі закладу в обласних та районних конкурсах виховного напрямку</vt:lpstr>
      <vt:lpstr>Використання бюджетних коштів</vt:lpstr>
      <vt:lpstr>Аналіз виконання натуральних  норм харчування (у відсотках)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Створення умов для реалізації у навчальному закладі права громадян на отримання дошкільної та базової загальної середньої освіти</dc:title>
  <dc:creator>edik1</dc:creator>
  <cp:lastModifiedBy>edik1</cp:lastModifiedBy>
  <cp:revision>7</cp:revision>
  <dcterms:created xsi:type="dcterms:W3CDTF">2016-02-08T12:14:01Z</dcterms:created>
  <dcterms:modified xsi:type="dcterms:W3CDTF">2016-02-10T12:16:17Z</dcterms:modified>
</cp:coreProperties>
</file>